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1"/>
    <p:restoredTop sz="96405"/>
  </p:normalViewPr>
  <p:slideViewPr>
    <p:cSldViewPr snapToGrid="0" snapToObjects="1" showGuides="1">
      <p:cViewPr varScale="1">
        <p:scale>
          <a:sx n="91" d="100"/>
          <a:sy n="91" d="100"/>
        </p:scale>
        <p:origin x="3456" y="2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46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1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0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02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9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41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9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2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7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34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91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5601-3134-5F4F-BF1B-221FCA153346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60E9-E897-8D42-A0FC-2EEFD13935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28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553E17-DBD0-4FCA-AF3C-9931811C674B}"/>
              </a:ext>
            </a:extLst>
          </p:cNvPr>
          <p:cNvSpPr/>
          <p:nvPr/>
        </p:nvSpPr>
        <p:spPr>
          <a:xfrm>
            <a:off x="-141514" y="2815201"/>
            <a:ext cx="7108371" cy="23785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7D6365E9-1994-4A45-9209-59A2E2A93DFD}"/>
              </a:ext>
            </a:extLst>
          </p:cNvPr>
          <p:cNvSpPr/>
          <p:nvPr/>
        </p:nvSpPr>
        <p:spPr>
          <a:xfrm rot="10800000">
            <a:off x="4978400" y="-1"/>
            <a:ext cx="1879599" cy="1879599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78FA3893-D9C9-FA48-957B-D8E4F06B1D21}"/>
              </a:ext>
            </a:extLst>
          </p:cNvPr>
          <p:cNvSpPr/>
          <p:nvPr/>
        </p:nvSpPr>
        <p:spPr>
          <a:xfrm rot="10800000">
            <a:off x="5301882" y="-1"/>
            <a:ext cx="1556118" cy="155611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7AD9502-3387-E84F-9319-84791AD145EF}"/>
              </a:ext>
            </a:extLst>
          </p:cNvPr>
          <p:cNvSpPr/>
          <p:nvPr/>
        </p:nvSpPr>
        <p:spPr>
          <a:xfrm>
            <a:off x="-141515" y="5375144"/>
            <a:ext cx="7108371" cy="29792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076A1D0-3DF4-C34F-A5A9-2A8B34FE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" y="351398"/>
            <a:ext cx="1828800" cy="158568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2BB6CCD-5E5F-8E47-8B3B-6FFA4BF0DF54}"/>
              </a:ext>
            </a:extLst>
          </p:cNvPr>
          <p:cNvSpPr/>
          <p:nvPr/>
        </p:nvSpPr>
        <p:spPr>
          <a:xfrm>
            <a:off x="136141" y="3211973"/>
            <a:ext cx="439231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</a:t>
            </a: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Group:</a:t>
            </a:r>
          </a:p>
          <a:p>
            <a:pPr>
              <a:lnSpc>
                <a:spcPct val="150000"/>
              </a:lnSpc>
            </a:pPr>
            <a:r>
              <a:rPr lang="ja-JP" alt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Shoma</a:t>
            </a:r>
            <a:r>
              <a:rPr lang="en-US" altLang="ja-JP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Matsumoto, </a:t>
            </a:r>
            <a:r>
              <a:rPr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  <a:endParaRPr lang="en-US" altLang="ja-JP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-95250"/>
            <a:r>
              <a:rPr lang="en-US" altLang="ja-JP" sz="1600" b="1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Polycystic Kidney Disease in Juvenile Monkeys with PKD1 mutations”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8291DA7D-BD9A-E34B-BA3A-B7EC91226130}"/>
              </a:ext>
            </a:extLst>
          </p:cNvPr>
          <p:cNvSpPr/>
          <p:nvPr/>
        </p:nvSpPr>
        <p:spPr>
          <a:xfrm rot="10800000">
            <a:off x="5483150" y="-108856"/>
            <a:ext cx="1483706" cy="1483706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A6A11D-AA47-7042-B4A8-6AF6CAFCAE7C}"/>
              </a:ext>
            </a:extLst>
          </p:cNvPr>
          <p:cNvSpPr/>
          <p:nvPr/>
        </p:nvSpPr>
        <p:spPr>
          <a:xfrm>
            <a:off x="-35707" y="1799964"/>
            <a:ext cx="6915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err="1">
                <a:solidFill>
                  <a:srgbClr val="008040"/>
                </a:solidFill>
              </a:rPr>
              <a:t>ASHBi</a:t>
            </a:r>
            <a:r>
              <a:rPr lang="en-US" altLang="ja-JP" sz="3200" b="1" dirty="0">
                <a:solidFill>
                  <a:srgbClr val="008040"/>
                </a:solidFill>
              </a:rPr>
              <a:t> COLLOQUIUM</a:t>
            </a:r>
          </a:p>
          <a:p>
            <a:pPr algn="ctr"/>
            <a:r>
              <a:rPr lang="en-US" altLang="ja-JP" sz="2400" spc="-70" dirty="0">
                <a:solidFill>
                  <a:srgbClr val="3FAA54"/>
                </a:solidFill>
              </a:rPr>
              <a:t>Wednesday, 24</a:t>
            </a:r>
            <a:r>
              <a:rPr lang="en-US" altLang="ja-JP" sz="2400" spc="-70" baseline="30000" dirty="0">
                <a:solidFill>
                  <a:srgbClr val="3FAA54"/>
                </a:solidFill>
              </a:rPr>
              <a:t>th</a:t>
            </a:r>
            <a:r>
              <a:rPr lang="en-US" altLang="ja-JP" sz="2400" spc="-70" dirty="0">
                <a:solidFill>
                  <a:srgbClr val="3FAA54"/>
                </a:solidFill>
              </a:rPr>
              <a:t> November 2021, 5</a:t>
            </a:r>
            <a:r>
              <a:rPr lang="en-US" altLang="ja-JP" sz="2000" spc="-70" dirty="0">
                <a:solidFill>
                  <a:srgbClr val="3FAA54"/>
                </a:solidFill>
              </a:rPr>
              <a:t>pm</a:t>
            </a:r>
            <a:r>
              <a:rPr lang="en-US" altLang="ja-JP" sz="2400" spc="-70" dirty="0">
                <a:solidFill>
                  <a:srgbClr val="3FAA54"/>
                </a:solidFill>
              </a:rPr>
              <a:t>–6</a:t>
            </a:r>
            <a:r>
              <a:rPr lang="en-US" altLang="ja-JP" sz="2000" spc="-70" dirty="0">
                <a:solidFill>
                  <a:srgbClr val="3FAA54"/>
                </a:solidFill>
              </a:rPr>
              <a:t>pm (JST) </a:t>
            </a:r>
            <a:r>
              <a:rPr lang="en-US" altLang="ja-JP" sz="2400" spc="-70" dirty="0">
                <a:solidFill>
                  <a:srgbClr val="3FAA54"/>
                </a:solidFill>
              </a:rPr>
              <a:t>via </a:t>
            </a:r>
            <a:r>
              <a:rPr lang="en-US" altLang="ja-JP" sz="2000" spc="-70" dirty="0">
                <a:solidFill>
                  <a:srgbClr val="3FAA54"/>
                </a:solidFill>
              </a:rPr>
              <a:t>ZOOM</a:t>
            </a:r>
            <a:endParaRPr lang="en-US" altLang="ja-JP" sz="2400" spc="-70" dirty="0">
              <a:solidFill>
                <a:srgbClr val="3FAA54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FF053F9-D1D7-954B-A995-16BC5D3C8FE7}"/>
              </a:ext>
            </a:extLst>
          </p:cNvPr>
          <p:cNvSpPr/>
          <p:nvPr/>
        </p:nvSpPr>
        <p:spPr>
          <a:xfrm rot="10800000" flipV="1">
            <a:off x="161459" y="8354373"/>
            <a:ext cx="6095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Contact</a:t>
            </a:r>
          </a:p>
          <a:p>
            <a:r>
              <a:rPr lang="en-US" altLang="ja-JP" sz="1400" dirty="0">
                <a:solidFill>
                  <a:srgbClr val="00B050"/>
                </a:solidFill>
              </a:rPr>
              <a:t>Institute for the Advanced Study of Human Biology(WPI-</a:t>
            </a:r>
            <a:r>
              <a:rPr lang="en-US" altLang="ja-JP" sz="1400" dirty="0" err="1">
                <a:solidFill>
                  <a:srgbClr val="00B050"/>
                </a:solidFill>
              </a:rPr>
              <a:t>ASHBi</a:t>
            </a:r>
            <a:r>
              <a:rPr lang="en-US" altLang="ja-JP" sz="1400" dirty="0">
                <a:solidFill>
                  <a:srgbClr val="00B050"/>
                </a:solidFill>
              </a:rPr>
              <a:t>)</a:t>
            </a:r>
          </a:p>
          <a:p>
            <a:r>
              <a:rPr lang="en-US" altLang="ja-JP" sz="1400" dirty="0">
                <a:solidFill>
                  <a:srgbClr val="00B050"/>
                </a:solidFill>
              </a:rPr>
              <a:t>Email:ASHBi-info@mail2.adm.Kyoto-u.ac.jp</a:t>
            </a:r>
            <a:endParaRPr lang="en-US" altLang="ja-JP" sz="1400" u="sng" dirty="0">
              <a:solidFill>
                <a:srgbClr val="00B050"/>
              </a:solidFill>
            </a:endParaRPr>
          </a:p>
          <a:p>
            <a:r>
              <a:rPr lang="en-US" altLang="ja-JP" sz="1400" u="sng" dirty="0">
                <a:solidFill>
                  <a:srgbClr val="00B050"/>
                </a:solidFill>
              </a:rPr>
              <a:t>Tel: 075-753-9882</a:t>
            </a:r>
            <a:endParaRPr lang="ja-JP" altLang="en-US" sz="1400" u="sng" dirty="0">
              <a:solidFill>
                <a:srgbClr val="00B050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D0EF57-C311-BC4A-8013-A4D6AFAD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299" y="8919057"/>
            <a:ext cx="2679700" cy="897108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50C15F3-613E-7540-A9D6-50C0C816FC57}"/>
              </a:ext>
            </a:extLst>
          </p:cNvPr>
          <p:cNvGrpSpPr/>
          <p:nvPr/>
        </p:nvGrpSpPr>
        <p:grpSpPr>
          <a:xfrm>
            <a:off x="153131" y="5520355"/>
            <a:ext cx="4375326" cy="2688806"/>
            <a:chOff x="153131" y="5438110"/>
            <a:chExt cx="4375326" cy="2688806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51A69F3-3D26-A14B-883B-81B4D11F9FEF}"/>
                </a:ext>
              </a:extLst>
            </p:cNvPr>
            <p:cNvSpPr txBox="1"/>
            <p:nvPr/>
          </p:nvSpPr>
          <p:spPr>
            <a:xfrm>
              <a:off x="161461" y="5438110"/>
              <a:ext cx="4116640" cy="16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ja-JP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Alev</a:t>
              </a:r>
              <a:r>
                <a:rPr lang="en-US" altLang="ja-JP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Group: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ja-JP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Kumiko Yoshioka-Kobayashi,                       </a:t>
              </a:r>
            </a:p>
            <a:p>
              <a:pPr algn="just">
                <a:spcAft>
                  <a:spcPts val="300"/>
                </a:spcAft>
              </a:pPr>
              <a:r>
                <a:rPr lang="en-US" altLang="ja-JP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JSPS fellow (RPD)</a:t>
              </a:r>
            </a:p>
            <a:p>
              <a:pPr marL="95250" indent="-95250">
                <a:lnSpc>
                  <a:spcPct val="90000"/>
                </a:lnSpc>
              </a:pPr>
              <a:r>
                <a:rPr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“In vitro reconstitution and single-cell transcriptomic </a:t>
              </a:r>
              <a:r>
                <a:rPr lang="en-US" altLang="ja-JP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characterisation</a:t>
              </a:r>
              <a:r>
                <a:rPr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human axial development”</a:t>
              </a:r>
              <a:endParaRPr kumimoji="1" lang="ja-JP" altLang="en-US" sz="16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5EE9D1E-9AA9-9A4E-8F6F-DE4525BC5DFA}"/>
                </a:ext>
              </a:extLst>
            </p:cNvPr>
            <p:cNvSpPr txBox="1"/>
            <p:nvPr/>
          </p:nvSpPr>
          <p:spPr>
            <a:xfrm>
              <a:off x="153131" y="7091248"/>
              <a:ext cx="4375326" cy="103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9525" algn="just"/>
              <a:r>
                <a:rPr lang="en-US" altLang="ja-JP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Yoshihiro Yamanaka,                                   </a:t>
              </a:r>
            </a:p>
            <a:p>
              <a:pPr indent="9525" algn="just">
                <a:spcAft>
                  <a:spcPts val="300"/>
                </a:spcAft>
              </a:pPr>
              <a:r>
                <a:rPr lang="en-US" altLang="ja-JP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Program-Specific Researcher</a:t>
              </a:r>
              <a:endParaRPr lang="ja-JP" altLang="en-US" sz="1200" b="1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5250" indent="-95250" algn="just">
                <a:lnSpc>
                  <a:spcPct val="90000"/>
                </a:lnSpc>
              </a:pPr>
              <a:r>
                <a:rPr lang="en-US" altLang="ja-JP" sz="1600" b="1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altLang="ja-JP" sz="1600" b="1" spc="-15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Axioloids</a:t>
              </a:r>
              <a:r>
                <a:rPr lang="en-US" altLang="ja-JP" sz="1600" b="1" spc="-1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a novel approach for modeling diseases </a:t>
              </a:r>
              <a:r>
                <a:rPr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human axial development in a dish”</a:t>
              </a:r>
              <a:endParaRPr kumimoji="1" lang="ja-JP" altLang="en-US" sz="1600" dirty="0"/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1145C211-BECC-4217-88DD-05AEC975E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049"/>
                    </a14:imgEffect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rcRect l="16002" t="17739" r="13889" b="11992"/>
          <a:stretch/>
        </p:blipFill>
        <p:spPr>
          <a:xfrm rot="5400000">
            <a:off x="4619382" y="2989897"/>
            <a:ext cx="2369262" cy="2038529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6960AEB-E1DC-44EA-AA37-7E7AEE1C0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  <a14:imgEffect>
                      <a14:colorTemperature colorTemp="5000"/>
                    </a14:imgEffect>
                    <a14:imgEffect>
                      <a14:saturation sat="99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8622" y="5389260"/>
            <a:ext cx="1310725" cy="166025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CF0FE24-F869-4CBD-9C35-9E14811D99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000"/>
                    </a14:imgEffect>
                    <a14:imgEffect>
                      <a14:brightnessContrast bright="20000" contrast="10000"/>
                    </a14:imgEffect>
                  </a14:imgLayer>
                </a14:imgProps>
              </a:ext>
            </a:extLst>
          </a:blip>
          <a:srcRect b="4029"/>
          <a:stretch/>
        </p:blipFill>
        <p:spPr>
          <a:xfrm>
            <a:off x="5439113" y="6664051"/>
            <a:ext cx="1384165" cy="168263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BA645A-3C99-4A78-AA8F-13FB061F4322}"/>
              </a:ext>
            </a:extLst>
          </p:cNvPr>
          <p:cNvSpPr/>
          <p:nvPr/>
        </p:nvSpPr>
        <p:spPr>
          <a:xfrm>
            <a:off x="4813177" y="2829567"/>
            <a:ext cx="2010101" cy="236926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81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113</Words>
  <Application>Microsoft Macintosh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ASHBi Colloquium Flyer</dc:title>
  <dc:subject/>
  <dc:creator>Tomoatsu Horibe</dc:creator>
  <cp:keywords/>
  <dc:description/>
  <cp:lastModifiedBy>Microsoft Office User</cp:lastModifiedBy>
  <cp:revision>40</cp:revision>
  <cp:lastPrinted>2021-11-17T05:33:58Z</cp:lastPrinted>
  <dcterms:created xsi:type="dcterms:W3CDTF">2020-09-03T08:18:15Z</dcterms:created>
  <dcterms:modified xsi:type="dcterms:W3CDTF">2021-11-17T06:10:51Z</dcterms:modified>
  <cp:category/>
</cp:coreProperties>
</file>